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Relationship Id="rId4" Type="http://schemas.openxmlformats.org/officeDocument/2006/relationships/image" Target="../media/image5.jpg"/><Relationship Id="rId5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7.jpg"/><Relationship Id="rId5" Type="http://schemas.openxmlformats.org/officeDocument/2006/relationships/image" Target="../media/image9.jpg"/><Relationship Id="rId6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jpg"/><Relationship Id="rId4" Type="http://schemas.openxmlformats.org/officeDocument/2006/relationships/image" Target="../media/image10.jpg"/><Relationship Id="rId5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jpg"/><Relationship Id="rId4" Type="http://schemas.openxmlformats.org/officeDocument/2006/relationships/image" Target="../media/image15.jpg"/><Relationship Id="rId5" Type="http://schemas.openxmlformats.org/officeDocument/2006/relationships/image" Target="../media/image16.jpg"/><Relationship Id="rId6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" type="subTitle"/>
          </p:nvPr>
        </p:nvSpPr>
        <p:spPr>
          <a:xfrm>
            <a:off x="311700" y="36115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GIRODET-TRIOSON ANNE LOUIS</a:t>
            </a:r>
            <a:endParaRPr sz="11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FFFFFF"/>
                </a:solidFill>
              </a:rPr>
              <a:t>Portrait de Chateaubriand, Un homme méditant sur les ruines de Rome</a:t>
            </a:r>
            <a:endParaRPr i="1" sz="11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Huile sur toile, 120 x 96 cm, 1808-1810, Saint-Malo, musée d'Histoire et d'Ethnographie, inv. MSM 50.17.1.</a:t>
            </a:r>
            <a:endParaRPr sz="11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FFFFFF"/>
              </a:solidFill>
            </a:endParaRPr>
          </a:p>
        </p:txBody>
      </p:sp>
      <p:pic>
        <p:nvPicPr>
          <p:cNvPr id="55" name="Shape 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7988" y="325425"/>
            <a:ext cx="2388027" cy="302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5225" y="1066700"/>
            <a:ext cx="2101428" cy="249316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/>
        </p:nvSpPr>
        <p:spPr>
          <a:xfrm>
            <a:off x="3044250" y="3633950"/>
            <a:ext cx="31278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3F3F3"/>
                </a:solidFill>
              </a:rPr>
              <a:t>Anne-Louis Girodet, </a:t>
            </a:r>
            <a:r>
              <a:rPr i="1" lang="fr" sz="1100">
                <a:solidFill>
                  <a:srgbClr val="F3F3F3"/>
                </a:solidFill>
              </a:rPr>
              <a:t>Portrait de Madame Bertin de Vaux</a:t>
            </a:r>
            <a:r>
              <a:rPr lang="fr" sz="1100">
                <a:solidFill>
                  <a:srgbClr val="F3F3F3"/>
                </a:solidFill>
              </a:rPr>
              <a:t>, 1809, huile sur toile, 145 x 113 cm</a:t>
            </a:r>
            <a:endParaRPr sz="1100"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3F3F3"/>
              </a:solidFill>
            </a:endParaRPr>
          </a:p>
        </p:txBody>
      </p:sp>
      <p:pic>
        <p:nvPicPr>
          <p:cNvPr id="131" name="Shape 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603" y="1120950"/>
            <a:ext cx="1720863" cy="239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189800" y="3688200"/>
            <a:ext cx="2549100" cy="14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3F3F3"/>
                </a:solidFill>
              </a:rPr>
              <a:t>Anne-Louis Girodet,</a:t>
            </a:r>
            <a:r>
              <a:rPr i="1" lang="fr" sz="1100">
                <a:solidFill>
                  <a:srgbClr val="F3F3F3"/>
                </a:solidFill>
              </a:rPr>
              <a:t> Portrait du Citoyen Jean-Baptiste Belley, ex-représentant des Colonies</a:t>
            </a:r>
            <a:r>
              <a:rPr lang="fr" sz="1100">
                <a:solidFill>
                  <a:srgbClr val="F3F3F3"/>
                </a:solidFill>
              </a:rPr>
              <a:t>, 1797, huile sur toile, 159x111cm, Musée national des châteaux de Versailles et de Trianon, N° inventaire MV 4616</a:t>
            </a:r>
            <a:endParaRPr sz="1100"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3F3F3"/>
              </a:solidFill>
            </a:endParaRPr>
          </a:p>
        </p:txBody>
      </p:sp>
      <p:pic>
        <p:nvPicPr>
          <p:cNvPr id="133" name="Shape 1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3551" y="108450"/>
            <a:ext cx="2255874" cy="352137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 txBox="1"/>
          <p:nvPr/>
        </p:nvSpPr>
        <p:spPr>
          <a:xfrm>
            <a:off x="6290225" y="3688200"/>
            <a:ext cx="2722200" cy="8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3F3F3"/>
                </a:solidFill>
              </a:rPr>
              <a:t>Anne-Louis Girodet,</a:t>
            </a:r>
            <a:r>
              <a:rPr i="1" lang="fr" sz="1100">
                <a:solidFill>
                  <a:srgbClr val="F3F3F3"/>
                </a:solidFill>
              </a:rPr>
              <a:t> </a:t>
            </a:r>
            <a:r>
              <a:rPr i="1" lang="fr" sz="1100">
                <a:solidFill>
                  <a:srgbClr val="F3F3F3"/>
                </a:solidFill>
              </a:rPr>
              <a:t>Portrait de Charles-Melchior Artus, Marquis de Bonchamp</a:t>
            </a:r>
            <a:r>
              <a:rPr lang="fr" sz="1100">
                <a:solidFill>
                  <a:srgbClr val="F3F3F3"/>
                </a:solidFill>
              </a:rPr>
              <a:t>, huile sur toile, 220 x 150 cm, Musée d'Art et d'Histoire</a:t>
            </a:r>
            <a:endParaRPr sz="1100"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idx="1" type="body"/>
          </p:nvPr>
        </p:nvSpPr>
        <p:spPr>
          <a:xfrm>
            <a:off x="2836646" y="257575"/>
            <a:ext cx="34707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Autres portraits et représentations de Chateaubriand</a:t>
            </a:r>
            <a:endParaRPr sz="1100">
              <a:solidFill>
                <a:srgbClr val="FFFFFF"/>
              </a:solidFill>
            </a:endParaRPr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5600" y="980325"/>
            <a:ext cx="1764150" cy="229632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 txBox="1"/>
          <p:nvPr/>
        </p:nvSpPr>
        <p:spPr>
          <a:xfrm>
            <a:off x="2529638" y="3582700"/>
            <a:ext cx="18351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Dessin par Delécluze aux funérailles de Girodet, 1824</a:t>
            </a:r>
            <a:endParaRPr sz="1100">
              <a:solidFill>
                <a:srgbClr val="FFFFFF"/>
              </a:solidFill>
            </a:endParaRPr>
          </a:p>
        </p:txBody>
      </p:sp>
      <p:pic>
        <p:nvPicPr>
          <p:cNvPr id="142" name="Shape 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212" y="626875"/>
            <a:ext cx="2026951" cy="2765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/>
        </p:nvSpPr>
        <p:spPr>
          <a:xfrm>
            <a:off x="314688" y="3582700"/>
            <a:ext cx="1764000" cy="9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Paulin Guérin, </a:t>
            </a:r>
            <a:r>
              <a:rPr i="1" lang="fr" sz="1100">
                <a:solidFill>
                  <a:srgbClr val="FFFFFF"/>
                </a:solidFill>
              </a:rPr>
              <a:t>Portrait de François-René de Chateaubriand</a:t>
            </a:r>
            <a:r>
              <a:rPr lang="fr" sz="1100">
                <a:solidFill>
                  <a:srgbClr val="FFFFFF"/>
                </a:solidFill>
              </a:rPr>
              <a:t>, 1883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4691425" y="3582700"/>
            <a:ext cx="21063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Pierre Louis Delaval, </a:t>
            </a:r>
            <a:r>
              <a:rPr i="1" lang="fr" sz="1100">
                <a:solidFill>
                  <a:srgbClr val="FFFFFF"/>
                </a:solidFill>
              </a:rPr>
              <a:t>Portrait de François-René, vicomte de Chateaubriand</a:t>
            </a:r>
            <a:r>
              <a:rPr lang="fr" sz="1100">
                <a:solidFill>
                  <a:srgbClr val="FFFFFF"/>
                </a:solidFill>
              </a:rPr>
              <a:t>, vers 1828</a:t>
            </a:r>
            <a:endParaRPr sz="1100">
              <a:solidFill>
                <a:srgbClr val="FFFFFF"/>
              </a:solidFill>
            </a:endParaRPr>
          </a:p>
        </p:txBody>
      </p:sp>
      <p:pic>
        <p:nvPicPr>
          <p:cNvPr id="145" name="Shape 1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3813" y="884650"/>
            <a:ext cx="1835100" cy="2249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11088" y="1221575"/>
            <a:ext cx="2249700" cy="181382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Shape 147"/>
          <p:cNvSpPr txBox="1"/>
          <p:nvPr/>
        </p:nvSpPr>
        <p:spPr>
          <a:xfrm>
            <a:off x="6797725" y="3582700"/>
            <a:ext cx="21876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Antoine ETEX, </a:t>
            </a:r>
            <a:r>
              <a:rPr i="1" lang="fr" sz="1100">
                <a:solidFill>
                  <a:srgbClr val="FFFFFF"/>
                </a:solidFill>
              </a:rPr>
              <a:t>Châteaubriand assis auprès du Grand Bé médite ses Mémoires d’Outre-Tombe</a:t>
            </a:r>
            <a:r>
              <a:rPr lang="fr" sz="1100">
                <a:solidFill>
                  <a:srgbClr val="FFFFFF"/>
                </a:solidFill>
              </a:rPr>
              <a:t>, Panneau parqueté, 52 x 60,5 cm, Signé et daté en bas à droite: ETEX/1847</a:t>
            </a:r>
            <a:endParaRPr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idx="1" type="subTitle"/>
          </p:nvPr>
        </p:nvSpPr>
        <p:spPr>
          <a:xfrm>
            <a:off x="311700" y="36115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GIRODET-TRIOSON ANNE LOUIS</a:t>
            </a:r>
            <a:endParaRPr sz="11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FFFFFF"/>
                </a:solidFill>
              </a:rPr>
              <a:t>Portrait de Chateaubriand, Un homme méditant sur les ruines de Rome</a:t>
            </a:r>
            <a:endParaRPr i="1" sz="11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Huile sur toile, 120 x 96 cm, 1808-1810, Saint-Malo, musée d'Histoire et d'Ethnographie, inv. MSM 50.17.1.</a:t>
            </a:r>
            <a:endParaRPr sz="11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FFFFFF"/>
              </a:solidFill>
            </a:endParaRP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7988" y="325425"/>
            <a:ext cx="2388027" cy="302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idx="1" type="subTitle"/>
          </p:nvPr>
        </p:nvSpPr>
        <p:spPr>
          <a:xfrm>
            <a:off x="311700" y="275950"/>
            <a:ext cx="8520600" cy="42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rgbClr val="FFFFFF"/>
                </a:solidFill>
              </a:rPr>
              <a:t>Webographie :</a:t>
            </a:r>
            <a:endParaRPr sz="1100" u="sng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Barthélémy JOBERT, « GIRODET-TRIOSON ANNE LOUIS GIRODET dit (1767-1824) », Encyclopædia Universalis [en ligne], consulté le 9 février 2018. URL : http://www.universalis-edu.com/encyclopedie/girodet-trioson/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Robert FOHR et Pascal TORRÈS, « Chateaubriand », Histoire par l'image [en ligne], consulté le 10 Février 2018. URL : http://www.histoire-image.org/etudes/chateaubriand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titre : LE GUIDE Vallée-Culture hauts-de-seine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url : http://www.hauts-de-seine.fr/fileadmin/presse/Images/Culture/GIRODET_-_Livret_decouverte_12_pages.pdf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date de publication : septembre 2015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titre : LE GUIDE Vallée-Culture hauts-de-seine n°31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url : http://www.hauts-de-seine.fr/fileadmin/PDF/LOISIRS/guidevalleecultureautomne2015n31.pdf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date de publication : automne 2015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titre : Le portrait de Chateaubriand par Girodet au Salon de 1810, Auteur(s) : GAUTIER Céline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url : https://www.napoleon.org/histoire-des-2-empires/articles/le-portrait-de-chateaubriand-par-girodet-au-salon-de-1810/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date de publication : Oct.-déc.2010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Robert FOHR et Pascal TORRÈS, « Chateaubriand », Histoire par l'image [en ligne], consulté le 10 Février 2018. URL : http://www.histoire-image.org/etudes/chateaubriand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titre : Anne-Louis Girodet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url : https://www.artliste.com/anne-louis-girodet/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Jérémie BENOÎT, « Les redditions », Histoire par l'image [en ligne], consulté le 11 Février 2018. URL : http://www.histoire-image.org/etudes/redditions?language=fr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Titre : [Cahier de croquis dessinés à Rome] / [Girodet]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url : http://gallica.bnf.fr/ark:/12148/btv1b8455968p/f1.planchecontact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</a:rPr>
              <a:t>Date de mise en ligne :  09/04/2012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idx="1" type="body"/>
          </p:nvPr>
        </p:nvSpPr>
        <p:spPr>
          <a:xfrm>
            <a:off x="311700" y="625175"/>
            <a:ext cx="4778400" cy="39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GIRODET-TRIOSON ANNE LOUIS</a:t>
            </a:r>
            <a:endParaRPr sz="11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FFFFFF"/>
                </a:solidFill>
              </a:rPr>
              <a:t>Portrait de Chateaubriand, Un homme méditant sur les ruines de Rome</a:t>
            </a:r>
            <a:endParaRPr sz="1100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Huile sur toile, 120 x 96 cm, 1808-1810, Saint-Malo, musée d'Histoire et d'Ethnographie, inv. MSM 50.17.1.</a:t>
            </a:r>
            <a:endParaRPr sz="11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Commandé en 1808 au retour de Chateaubriand en France et présenté au Salon des Beaux Arts le 5 novembre 1810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094" y="0"/>
            <a:ext cx="405391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idx="1" type="body"/>
          </p:nvPr>
        </p:nvSpPr>
        <p:spPr>
          <a:xfrm>
            <a:off x="718475" y="272650"/>
            <a:ext cx="7344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400" u="sng">
                <a:solidFill>
                  <a:srgbClr val="FFFFFF"/>
                </a:solidFill>
              </a:rPr>
              <a:t>Girodet et Chateaubriand </a:t>
            </a:r>
            <a:endParaRPr sz="1400" u="sng">
              <a:solidFill>
                <a:srgbClr val="FFFFFF"/>
              </a:solidFill>
            </a:endParaRPr>
          </a:p>
        </p:txBody>
      </p:sp>
      <p:pic>
        <p:nvPicPr>
          <p:cNvPr id="67" name="Shape 67"/>
          <p:cNvPicPr preferRelativeResize="0"/>
          <p:nvPr/>
        </p:nvPicPr>
        <p:blipFill rotWithShape="1">
          <a:blip r:embed="rId3">
            <a:alphaModFix/>
          </a:blip>
          <a:srcRect b="5452" l="0" r="0" t="5452"/>
          <a:stretch/>
        </p:blipFill>
        <p:spPr>
          <a:xfrm>
            <a:off x="152400" y="806300"/>
            <a:ext cx="5979538" cy="39678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/>
        </p:nvSpPr>
        <p:spPr>
          <a:xfrm>
            <a:off x="6400000" y="806300"/>
            <a:ext cx="2178600" cy="5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FFFFFF"/>
                </a:solidFill>
              </a:rPr>
              <a:t>Anne-Louis Girodet, </a:t>
            </a:r>
            <a:r>
              <a:rPr i="1" lang="fr" sz="900">
                <a:solidFill>
                  <a:srgbClr val="FFFFFF"/>
                </a:solidFill>
              </a:rPr>
              <a:t>Atala au tombeau, huile sur toile, </a:t>
            </a:r>
            <a:r>
              <a:rPr lang="fr" sz="900">
                <a:solidFill>
                  <a:srgbClr val="FFFFFF"/>
                </a:solidFill>
              </a:rPr>
              <a:t>207 × 267 cm, 1807, Musée du Louvre, Paris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6400000" y="1727075"/>
            <a:ext cx="2178600" cy="23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FFFFFF"/>
                </a:solidFill>
              </a:rPr>
              <a:t>« La plume de M. de Chateaubriand et le pinceau de Girodet pourraient seuls rivaliser de poésie et de style. […] Si l'on veut se faire une idée du tableau de Girodet, qu'on lise Atala ; si l'on n'a pas lu ce magnifique épisode, qu'on vienne voir le tableau de Girodet. »</a:t>
            </a:r>
            <a:endParaRPr i="1"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idx="1" type="body"/>
          </p:nvPr>
        </p:nvSpPr>
        <p:spPr>
          <a:xfrm>
            <a:off x="718475" y="272650"/>
            <a:ext cx="7344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400" u="sng">
                <a:solidFill>
                  <a:srgbClr val="FFFFFF"/>
                </a:solidFill>
              </a:rPr>
              <a:t>Girodet et Chateaubriand </a:t>
            </a:r>
            <a:endParaRPr sz="1400" u="sng">
              <a:solidFill>
                <a:srgbClr val="FFFFFF"/>
              </a:solidFill>
            </a:endParaRPr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775" y="1068425"/>
            <a:ext cx="3538675" cy="231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4275" y="435700"/>
            <a:ext cx="5012525" cy="326009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 txBox="1"/>
          <p:nvPr/>
        </p:nvSpPr>
        <p:spPr>
          <a:xfrm>
            <a:off x="578525" y="3844825"/>
            <a:ext cx="610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FFFFFF"/>
                </a:solidFill>
              </a:rPr>
              <a:t>Cahier de croquis dessinés à Rome </a:t>
            </a:r>
            <a:r>
              <a:rPr lang="fr" sz="1100">
                <a:solidFill>
                  <a:srgbClr val="FFFFFF"/>
                </a:solidFill>
              </a:rPr>
              <a:t>Girodet</a:t>
            </a:r>
            <a:endParaRPr sz="11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Date d'édition : 1790-1792</a:t>
            </a:r>
            <a:endParaRPr sz="11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Sujet :	Rome, topographie, v. 1790</a:t>
            </a:r>
            <a:endParaRPr sz="11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Format :Un album in-8 obl. en parchemin de 44 feuillets ; 14 x 23,1 cm (feuillets)	</a:t>
            </a:r>
            <a:endParaRPr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idx="1" type="body"/>
          </p:nvPr>
        </p:nvSpPr>
        <p:spPr>
          <a:xfrm>
            <a:off x="1857500" y="208100"/>
            <a:ext cx="7344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Girodet présente sept oeuvres au Salon de 1810, </a:t>
            </a:r>
            <a:r>
              <a:rPr i="1" lang="fr" sz="1100">
                <a:solidFill>
                  <a:srgbClr val="FFFFFF"/>
                </a:solidFill>
              </a:rPr>
              <a:t>La Révolte du Caire</a:t>
            </a:r>
            <a:r>
              <a:rPr lang="fr" sz="1100">
                <a:solidFill>
                  <a:srgbClr val="FFFFFF"/>
                </a:solidFill>
              </a:rPr>
              <a:t> et 6 portraits dont celui de Chateaubriand</a:t>
            </a:r>
            <a:endParaRPr sz="1100">
              <a:solidFill>
                <a:srgbClr val="FFFFFF"/>
              </a:solidFill>
            </a:endParaRPr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06300"/>
            <a:ext cx="5979537" cy="39678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 txBox="1"/>
          <p:nvPr/>
        </p:nvSpPr>
        <p:spPr>
          <a:xfrm>
            <a:off x="6445200" y="2903050"/>
            <a:ext cx="2178600" cy="18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FFFFFF"/>
                </a:solidFill>
              </a:rPr>
              <a:t>Anne-Louis Girodet, </a:t>
            </a:r>
            <a:r>
              <a:rPr i="1" lang="fr" sz="900">
                <a:solidFill>
                  <a:srgbClr val="FFFFFF"/>
                </a:solidFill>
              </a:rPr>
              <a:t>Révolte du Caire</a:t>
            </a:r>
            <a:r>
              <a:rPr lang="fr" sz="900">
                <a:solidFill>
                  <a:srgbClr val="FFFFFF"/>
                </a:solidFill>
              </a:rPr>
              <a:t>, 1810, huile sur toile, 365 × 500 cm, château de Versailles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84025" y="165750"/>
            <a:ext cx="7344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400" u="sng">
                <a:solidFill>
                  <a:srgbClr val="FFFFFF"/>
                </a:solidFill>
              </a:rPr>
              <a:t>Salon de 1810</a:t>
            </a:r>
            <a:r>
              <a:rPr lang="fr" sz="1400" u="sng">
                <a:solidFill>
                  <a:srgbClr val="FFFFFF"/>
                </a:solidFill>
              </a:rPr>
              <a:t> </a:t>
            </a:r>
            <a:endParaRPr sz="14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/>
        </p:nvSpPr>
        <p:spPr>
          <a:xfrm>
            <a:off x="334500" y="1845425"/>
            <a:ext cx="4619100" cy="30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« Ce portrait qu'on doit à un grand peintre est dit-on celui d'un grand écrivain »</a:t>
            </a:r>
            <a:endParaRPr sz="11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Journal de Paris (14 février 1811)</a:t>
            </a:r>
            <a:endParaRPr sz="11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FFFFFF"/>
                </a:solidFill>
              </a:rPr>
              <a:t>« M. Denon reçut le chef-d'oeuvre pour le salon ; en noble courtisan, il le mit prudemment à l'écart. Quand Bonaparte passa sa revue de la galerie, après avoir regardé les tableaux, il dit : “Où est le portrait de Chateaubriand ?” On le sortit de sa cachette. Bonaparte, dont la bouffée généreuse était exhalée, dit, en regardant le portrait : “ Il a l'air d'un conspirateur qui descend par la cheminée” »</a:t>
            </a:r>
            <a:endParaRPr i="1" sz="11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Mémoires de Chateaubriand 1809 - 1841, publié en 1849</a:t>
            </a:r>
            <a:endParaRPr sz="1100"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FFFFFF"/>
              </a:solidFill>
            </a:endParaRPr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094" y="0"/>
            <a:ext cx="405391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 txBox="1"/>
          <p:nvPr/>
        </p:nvSpPr>
        <p:spPr>
          <a:xfrm>
            <a:off x="334500" y="1151000"/>
            <a:ext cx="39774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fr" u="sng">
                <a:solidFill>
                  <a:srgbClr val="FFFFFF"/>
                </a:solidFill>
              </a:rPr>
              <a:t>Un homme méditant sur les ruines de Rome</a:t>
            </a:r>
            <a:endParaRPr i="1" u="sng">
              <a:solidFill>
                <a:srgbClr val="FFFFFF"/>
              </a:solidFill>
            </a:endParaRP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384025" y="165750"/>
            <a:ext cx="7344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400" u="sng">
                <a:solidFill>
                  <a:srgbClr val="FFFFFF"/>
                </a:solidFill>
              </a:rPr>
              <a:t>Salon de 1810 </a:t>
            </a:r>
            <a:endParaRPr sz="14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b="18475" l="39937" r="39499" t="18253"/>
          <a:stretch/>
        </p:blipFill>
        <p:spPr>
          <a:xfrm>
            <a:off x="2974000" y="1378525"/>
            <a:ext cx="1880224" cy="238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0094" y="0"/>
            <a:ext cx="405391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/>
          <p:nvPr>
            <p:ph idx="1" type="body"/>
          </p:nvPr>
        </p:nvSpPr>
        <p:spPr>
          <a:xfrm>
            <a:off x="2328444" y="3945675"/>
            <a:ext cx="2625300" cy="8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FFFFFF"/>
                </a:solidFill>
              </a:rPr>
              <a:t>modello </a:t>
            </a:r>
            <a:r>
              <a:rPr lang="fr" sz="1100">
                <a:solidFill>
                  <a:srgbClr val="FFFFFF"/>
                </a:solidFill>
              </a:rPr>
              <a:t>: huile sur toile de petit format (40,5 cm x 32,4 cm), réalisée en 1809</a:t>
            </a:r>
            <a:endParaRPr sz="1100">
              <a:solidFill>
                <a:srgbClr val="FFFFFF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pic>
        <p:nvPicPr>
          <p:cNvPr id="101" name="Shape 10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9175" y="997350"/>
            <a:ext cx="1639825" cy="20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/>
          <p:nvPr>
            <p:ph idx="1" type="body"/>
          </p:nvPr>
        </p:nvSpPr>
        <p:spPr>
          <a:xfrm>
            <a:off x="229969" y="3279750"/>
            <a:ext cx="2625300" cy="8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dessin préparatoire, Maison Chateaubriand, La Vallée-aux-Loups</a:t>
            </a:r>
            <a:endParaRPr sz="1100">
              <a:solidFill>
                <a:srgbClr val="FFFFFF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384025" y="165750"/>
            <a:ext cx="7344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400" u="sng">
                <a:solidFill>
                  <a:srgbClr val="FFFFFF"/>
                </a:solidFill>
              </a:rPr>
              <a:t>Le Portrait</a:t>
            </a:r>
            <a:r>
              <a:rPr lang="fr" sz="1400" u="sng">
                <a:solidFill>
                  <a:srgbClr val="FFFFFF"/>
                </a:solidFill>
              </a:rPr>
              <a:t> </a:t>
            </a:r>
            <a:endParaRPr sz="14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Shape 108"/>
          <p:cNvPicPr preferRelativeResize="0"/>
          <p:nvPr/>
        </p:nvPicPr>
        <p:blipFill rotWithShape="1">
          <a:blip r:embed="rId3">
            <a:alphaModFix/>
          </a:blip>
          <a:srcRect b="18475" l="39937" r="39499" t="18253"/>
          <a:stretch/>
        </p:blipFill>
        <p:spPr>
          <a:xfrm>
            <a:off x="578550" y="772875"/>
            <a:ext cx="1880224" cy="238644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 txBox="1"/>
          <p:nvPr>
            <p:ph idx="1" type="body"/>
          </p:nvPr>
        </p:nvSpPr>
        <p:spPr>
          <a:xfrm>
            <a:off x="366894" y="3349075"/>
            <a:ext cx="2625300" cy="8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FFFFFF"/>
                </a:solidFill>
              </a:rPr>
              <a:t>modello </a:t>
            </a:r>
            <a:r>
              <a:rPr lang="fr" sz="1100">
                <a:solidFill>
                  <a:srgbClr val="FFFFFF"/>
                </a:solidFill>
              </a:rPr>
              <a:t>: huile sur toile de petit format (40,5 cm x 32,4 cm), réalisée en 1809</a:t>
            </a:r>
            <a:endParaRPr sz="1100">
              <a:solidFill>
                <a:srgbClr val="FFFFFF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4647" y="772875"/>
            <a:ext cx="2016999" cy="246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9699" y="69450"/>
            <a:ext cx="2160639" cy="260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15894" y="2752450"/>
            <a:ext cx="3108253" cy="223482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>
            <a:off x="3384600" y="3349075"/>
            <a:ext cx="18171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Radiographie du portrait de Chateaubriand Girodet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14" name="Shape 114"/>
          <p:cNvSpPr txBox="1"/>
          <p:nvPr/>
        </p:nvSpPr>
        <p:spPr>
          <a:xfrm>
            <a:off x="913000" y="4215475"/>
            <a:ext cx="48360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</a:rPr>
              <a:t>Anne-Louis Girodet , </a:t>
            </a:r>
            <a:r>
              <a:rPr i="1" lang="fr" sz="1100">
                <a:solidFill>
                  <a:srgbClr val="FFFFFF"/>
                </a:solidFill>
              </a:rPr>
              <a:t>Napoléon reçoit les clefs de Vienne à Schönbrunn, le 13 novembre 180,</a:t>
            </a:r>
            <a:r>
              <a:rPr lang="fr" sz="1100">
                <a:solidFill>
                  <a:srgbClr val="FFFFFF"/>
                </a:solidFill>
              </a:rPr>
              <a:t>1808, 380 x 532 cm, huile sur toile, Musée national du Château de Versailles</a:t>
            </a:r>
            <a:endParaRPr sz="11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384025" y="165750"/>
            <a:ext cx="7344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400" u="sng">
                <a:solidFill>
                  <a:srgbClr val="FFFFFF"/>
                </a:solidFill>
              </a:rPr>
              <a:t>Le Portrait </a:t>
            </a:r>
            <a:endParaRPr sz="14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094" y="0"/>
            <a:ext cx="405391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/>
          <p:cNvPicPr preferRelativeResize="0"/>
          <p:nvPr/>
        </p:nvPicPr>
        <p:blipFill rotWithShape="1">
          <a:blip r:embed="rId3">
            <a:alphaModFix/>
          </a:blip>
          <a:srcRect b="34561" l="32143" r="18351" t="2871"/>
          <a:stretch/>
        </p:blipFill>
        <p:spPr>
          <a:xfrm>
            <a:off x="135450" y="1142000"/>
            <a:ext cx="2006801" cy="3218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 rotWithShape="1">
          <a:blip r:embed="rId3">
            <a:alphaModFix/>
          </a:blip>
          <a:srcRect b="12218" l="0" r="74994" t="43846"/>
          <a:stretch/>
        </p:blipFill>
        <p:spPr>
          <a:xfrm>
            <a:off x="2355100" y="2036925"/>
            <a:ext cx="1013700" cy="2259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Shape 123"/>
          <p:cNvPicPr preferRelativeResize="0"/>
          <p:nvPr/>
        </p:nvPicPr>
        <p:blipFill rotWithShape="1">
          <a:blip r:embed="rId3">
            <a:alphaModFix/>
          </a:blip>
          <a:srcRect b="0" l="68040" r="0" t="48237"/>
          <a:stretch/>
        </p:blipFill>
        <p:spPr>
          <a:xfrm>
            <a:off x="3581653" y="1634424"/>
            <a:ext cx="1295573" cy="266237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 txBox="1"/>
          <p:nvPr>
            <p:ph idx="1" type="body"/>
          </p:nvPr>
        </p:nvSpPr>
        <p:spPr>
          <a:xfrm>
            <a:off x="384025" y="165750"/>
            <a:ext cx="7344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400" u="sng">
                <a:solidFill>
                  <a:srgbClr val="FFFFFF"/>
                </a:solidFill>
              </a:rPr>
              <a:t>Le Portrait </a:t>
            </a:r>
            <a:endParaRPr sz="14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